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56" r:id="rId2"/>
    <p:sldId id="257" r:id="rId3"/>
    <p:sldId id="276" r:id="rId4"/>
    <p:sldId id="277" r:id="rId5"/>
    <p:sldId id="258" r:id="rId6"/>
    <p:sldId id="259" r:id="rId7"/>
    <p:sldId id="287" r:id="rId8"/>
    <p:sldId id="288" r:id="rId9"/>
    <p:sldId id="279" r:id="rId10"/>
    <p:sldId id="280" r:id="rId11"/>
    <p:sldId id="281" r:id="rId12"/>
    <p:sldId id="282" r:id="rId13"/>
    <p:sldId id="296" r:id="rId14"/>
    <p:sldId id="285" r:id="rId15"/>
    <p:sldId id="315"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24" autoAdjust="0"/>
    <p:restoredTop sz="94660"/>
  </p:normalViewPr>
  <p:slideViewPr>
    <p:cSldViewPr snapToGrid="0">
      <p:cViewPr varScale="1">
        <p:scale>
          <a:sx n="106" d="100"/>
          <a:sy n="106" d="100"/>
        </p:scale>
        <p:origin x="93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790CDC-EAAE-473C-84DE-44EEFF35B7BD}" type="datetimeFigureOut">
              <a:rPr lang="tr-TR" smtClean="0"/>
              <a:pPr/>
              <a:t>19.9.2019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528A22-4D7B-4754-8325-27A3DFF93093}" type="slidenum">
              <a:rPr lang="tr-TR" smtClean="0"/>
              <a:pPr/>
              <a:t>‹#›</a:t>
            </a:fld>
            <a:endParaRPr lang="tr-TR"/>
          </a:p>
        </p:txBody>
      </p:sp>
    </p:spTree>
    <p:extLst>
      <p:ext uri="{BB962C8B-B14F-4D97-AF65-F5344CB8AC3E}">
        <p14:creationId xmlns:p14="http://schemas.microsoft.com/office/powerpoint/2010/main" val="1209519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CAFF19C-CFE3-4A29-B76B-4223307B5A43}" type="datetime1">
              <a:rPr lang="tr-TR" smtClean="0"/>
              <a:pPr/>
              <a:t>19.9.2019</a:t>
            </a:fld>
            <a:endParaRPr lang="tr-TR"/>
          </a:p>
        </p:txBody>
      </p:sp>
      <p:sp>
        <p:nvSpPr>
          <p:cNvPr id="5"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184116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F4F4A36-5D81-4C50-9B0E-B40DA4954934}" type="datetime1">
              <a:rPr lang="tr-TR" smtClean="0"/>
              <a:pPr/>
              <a:t>19.9.2019</a:t>
            </a:fld>
            <a:endParaRPr lang="tr-TR"/>
          </a:p>
        </p:txBody>
      </p:sp>
      <p:sp>
        <p:nvSpPr>
          <p:cNvPr id="6" name="Footer Placeholder 5"/>
          <p:cNvSpPr>
            <a:spLocks noGrp="1"/>
          </p:cNvSpPr>
          <p:nvPr>
            <p:ph type="ftr" sz="quarter" idx="11"/>
          </p:nvPr>
        </p:nvSpPr>
        <p:spPr/>
        <p:txBody>
          <a:bodyPr/>
          <a:lstStyle/>
          <a:p>
            <a:r>
              <a:rPr lang="sv-SE" smtClean="0"/>
              <a:t>Öğr. Gör. Berna Nilgün ÖZGÜRSOY URAN</a:t>
            </a:r>
            <a:endParaRPr lang="tr-TR"/>
          </a:p>
        </p:txBody>
      </p:sp>
      <p:sp>
        <p:nvSpPr>
          <p:cNvPr id="7" name="Slide Number Placeholder 6"/>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1813647376"/>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F4F4A36-5D81-4C50-9B0E-B40DA4954934}" type="datetime1">
              <a:rPr lang="tr-TR" smtClean="0"/>
              <a:pPr/>
              <a:t>19.9.2019</a:t>
            </a:fld>
            <a:endParaRPr lang="tr-TR"/>
          </a:p>
        </p:txBody>
      </p:sp>
      <p:sp>
        <p:nvSpPr>
          <p:cNvPr id="5"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2418624621"/>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F4F4A36-5D81-4C50-9B0E-B40DA4954934}" type="datetime1">
              <a:rPr lang="tr-TR" smtClean="0"/>
              <a:pPr/>
              <a:t>19.9.2019</a:t>
            </a:fld>
            <a:endParaRPr lang="tr-TR"/>
          </a:p>
        </p:txBody>
      </p:sp>
      <p:sp>
        <p:nvSpPr>
          <p:cNvPr id="5"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545763730"/>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F4F4A36-5D81-4C50-9B0E-B40DA4954934}" type="datetime1">
              <a:rPr lang="tr-TR" smtClean="0"/>
              <a:pPr/>
              <a:t>19.9.2019</a:t>
            </a:fld>
            <a:endParaRPr lang="tr-TR"/>
          </a:p>
        </p:txBody>
      </p:sp>
      <p:sp>
        <p:nvSpPr>
          <p:cNvPr id="5"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593728670"/>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F4F4A36-5D81-4C50-9B0E-B40DA4954934}" type="datetime1">
              <a:rPr lang="tr-TR" smtClean="0"/>
              <a:pPr/>
              <a:t>19.9.2019</a:t>
            </a:fld>
            <a:endParaRPr lang="tr-TR"/>
          </a:p>
        </p:txBody>
      </p:sp>
      <p:sp>
        <p:nvSpPr>
          <p:cNvPr id="4"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2159314790"/>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F4F4A36-5D81-4C50-9B0E-B40DA4954934}" type="datetime1">
              <a:rPr lang="tr-TR" smtClean="0"/>
              <a:pPr/>
              <a:t>19.9.2019</a:t>
            </a:fld>
            <a:endParaRPr lang="tr-TR"/>
          </a:p>
        </p:txBody>
      </p:sp>
      <p:sp>
        <p:nvSpPr>
          <p:cNvPr id="4"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566709050"/>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616614-295A-4D69-BE0D-084C365662EC}" type="datetime1">
              <a:rPr lang="tr-TR" smtClean="0"/>
              <a:pPr/>
              <a:t>19.9.2019</a:t>
            </a:fld>
            <a:endParaRPr lang="tr-TR"/>
          </a:p>
        </p:txBody>
      </p:sp>
      <p:sp>
        <p:nvSpPr>
          <p:cNvPr id="5"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11738282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4291A6-AD5A-4D46-A486-E000072DE131}" type="datetime1">
              <a:rPr lang="tr-TR" smtClean="0"/>
              <a:pPr/>
              <a:t>19.9.2019</a:t>
            </a:fld>
            <a:endParaRPr lang="tr-TR"/>
          </a:p>
        </p:txBody>
      </p:sp>
      <p:sp>
        <p:nvSpPr>
          <p:cNvPr id="5"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201848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E5D7CF82-3FB0-4333-AE4F-591137ADDE70}" type="datetime1">
              <a:rPr lang="tr-TR" smtClean="0"/>
              <a:pPr/>
              <a:t>19.9.2019</a:t>
            </a:fld>
            <a:endParaRPr lang="tr-TR"/>
          </a:p>
        </p:txBody>
      </p:sp>
      <p:sp>
        <p:nvSpPr>
          <p:cNvPr id="5"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3411671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93AD01A-1812-433F-9D88-B036F0CE449D}" type="datetime1">
              <a:rPr lang="tr-TR" smtClean="0"/>
              <a:pPr/>
              <a:t>19.9.2019</a:t>
            </a:fld>
            <a:endParaRPr lang="tr-TR"/>
          </a:p>
        </p:txBody>
      </p:sp>
      <p:sp>
        <p:nvSpPr>
          <p:cNvPr id="5" name="Footer Placeholder 4"/>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5"/>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1536576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871B48A-DF02-4167-B67E-C240F96C4957}" type="datetime1">
              <a:rPr lang="tr-TR" smtClean="0"/>
              <a:pPr/>
              <a:t>19.9.2019</a:t>
            </a:fld>
            <a:endParaRPr lang="tr-TR"/>
          </a:p>
        </p:txBody>
      </p:sp>
      <p:sp>
        <p:nvSpPr>
          <p:cNvPr id="6" name="Footer Placeholder 5"/>
          <p:cNvSpPr>
            <a:spLocks noGrp="1"/>
          </p:cNvSpPr>
          <p:nvPr>
            <p:ph type="ftr" sz="quarter" idx="11"/>
          </p:nvPr>
        </p:nvSpPr>
        <p:spPr/>
        <p:txBody>
          <a:bodyPr/>
          <a:lstStyle/>
          <a:p>
            <a:r>
              <a:rPr lang="sv-SE" smtClean="0"/>
              <a:t>Öğr. Gör. Berna Nilgün ÖZGÜRSOY URAN</a:t>
            </a:r>
            <a:endParaRPr lang="tr-TR"/>
          </a:p>
        </p:txBody>
      </p:sp>
      <p:sp>
        <p:nvSpPr>
          <p:cNvPr id="7" name="Slide Number Placeholder 6"/>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657728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D3EEAF2-8F7C-48D3-AA2C-1C989A39D2AD}" type="datetime1">
              <a:rPr lang="tr-TR" smtClean="0"/>
              <a:pPr/>
              <a:t>19.9.2019</a:t>
            </a:fld>
            <a:endParaRPr lang="tr-TR"/>
          </a:p>
        </p:txBody>
      </p:sp>
      <p:sp>
        <p:nvSpPr>
          <p:cNvPr id="8" name="Footer Placeholder 7"/>
          <p:cNvSpPr>
            <a:spLocks noGrp="1"/>
          </p:cNvSpPr>
          <p:nvPr>
            <p:ph type="ftr" sz="quarter" idx="11"/>
          </p:nvPr>
        </p:nvSpPr>
        <p:spPr/>
        <p:txBody>
          <a:bodyPr/>
          <a:lstStyle/>
          <a:p>
            <a:r>
              <a:rPr lang="sv-SE" smtClean="0"/>
              <a:t>Öğr. Gör. Berna Nilgün ÖZGÜRSOY URAN</a:t>
            </a:r>
            <a:endParaRPr lang="tr-TR"/>
          </a:p>
        </p:txBody>
      </p:sp>
      <p:sp>
        <p:nvSpPr>
          <p:cNvPr id="9" name="Slide Number Placeholder 8"/>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1816601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9C007997-D844-4DD0-92CE-2360A49080A7}" type="datetime1">
              <a:rPr lang="tr-TR" smtClean="0"/>
              <a:pPr/>
              <a:t>19.9.2019</a:t>
            </a:fld>
            <a:endParaRPr lang="tr-TR"/>
          </a:p>
        </p:txBody>
      </p:sp>
      <p:sp>
        <p:nvSpPr>
          <p:cNvPr id="5" name="Footer Placeholder 3"/>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4"/>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3804431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EE4EFBD-C0EB-4F6F-ADBE-429B21D3B9FA}" type="datetime1">
              <a:rPr lang="tr-TR" smtClean="0"/>
              <a:pPr/>
              <a:t>19.9.2019</a:t>
            </a:fld>
            <a:endParaRPr lang="tr-TR"/>
          </a:p>
        </p:txBody>
      </p:sp>
      <p:sp>
        <p:nvSpPr>
          <p:cNvPr id="5" name="Footer Placeholder 2"/>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3"/>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522333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287FA8BB-5D7B-4FE2-8D70-B112201F3F62}" type="datetime1">
              <a:rPr lang="tr-TR" smtClean="0"/>
              <a:pPr/>
              <a:t>19.9.2019</a:t>
            </a:fld>
            <a:endParaRPr lang="tr-TR"/>
          </a:p>
        </p:txBody>
      </p:sp>
      <p:sp>
        <p:nvSpPr>
          <p:cNvPr id="5" name="Footer Placeholder 5"/>
          <p:cNvSpPr>
            <a:spLocks noGrp="1"/>
          </p:cNvSpPr>
          <p:nvPr>
            <p:ph type="ftr" sz="quarter" idx="11"/>
          </p:nvPr>
        </p:nvSpPr>
        <p:spPr/>
        <p:txBody>
          <a:bodyPr/>
          <a:lstStyle/>
          <a:p>
            <a:r>
              <a:rPr lang="sv-SE" smtClean="0"/>
              <a:t>Öğr. Gör. Berna Nilgün ÖZGÜRSOY URAN</a:t>
            </a:r>
            <a:endParaRPr lang="tr-TR"/>
          </a:p>
        </p:txBody>
      </p:sp>
      <p:sp>
        <p:nvSpPr>
          <p:cNvPr id="6" name="Slide Number Placeholder 6"/>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213843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241956-91BE-4F32-A4DA-4A596557DA26}" type="datetime1">
              <a:rPr lang="tr-TR" smtClean="0"/>
              <a:pPr/>
              <a:t>19.9.2019</a:t>
            </a:fld>
            <a:endParaRPr lang="tr-TR"/>
          </a:p>
        </p:txBody>
      </p:sp>
      <p:sp>
        <p:nvSpPr>
          <p:cNvPr id="6" name="Footer Placeholder 5"/>
          <p:cNvSpPr>
            <a:spLocks noGrp="1"/>
          </p:cNvSpPr>
          <p:nvPr>
            <p:ph type="ftr" sz="quarter" idx="11"/>
          </p:nvPr>
        </p:nvSpPr>
        <p:spPr/>
        <p:txBody>
          <a:bodyPr/>
          <a:lstStyle/>
          <a:p>
            <a:r>
              <a:rPr lang="sv-SE" smtClean="0"/>
              <a:t>Öğr. Gör. Berna Nilgün ÖZGÜRSOY URAN</a:t>
            </a:r>
            <a:endParaRPr lang="tr-TR"/>
          </a:p>
        </p:txBody>
      </p:sp>
      <p:sp>
        <p:nvSpPr>
          <p:cNvPr id="7" name="Slide Number Placeholder 6"/>
          <p:cNvSpPr>
            <a:spLocks noGrp="1"/>
          </p:cNvSpPr>
          <p:nvPr>
            <p:ph type="sldNum" sz="quarter" idx="12"/>
          </p:nvPr>
        </p:nvSpPr>
        <p:spPr/>
        <p:txBody>
          <a:bodyPr/>
          <a:lstStyle/>
          <a:p>
            <a:fld id="{10F14FAA-B20D-4D5F-8605-68121F3F0C27}" type="slidenum">
              <a:rPr lang="tr-TR" smtClean="0"/>
              <a:pPr/>
              <a:t>‹#›</a:t>
            </a:fld>
            <a:endParaRPr lang="tr-TR"/>
          </a:p>
        </p:txBody>
      </p:sp>
    </p:spTree>
    <p:extLst>
      <p:ext uri="{BB962C8B-B14F-4D97-AF65-F5344CB8AC3E}">
        <p14:creationId xmlns:p14="http://schemas.microsoft.com/office/powerpoint/2010/main" val="82155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F4F4A36-5D81-4C50-9B0E-B40DA4954934}" type="datetime1">
              <a:rPr lang="tr-TR" smtClean="0"/>
              <a:pPr/>
              <a:t>19.9.2019</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sv-SE" smtClean="0"/>
              <a:t>Öğr. Gör. Berna Nilgün ÖZGÜRSOY URAN</a:t>
            </a:r>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0F14FAA-B20D-4D5F-8605-68121F3F0C27}" type="slidenum">
              <a:rPr lang="tr-TR" smtClean="0"/>
              <a:pPr/>
              <a:t>‹#›</a:t>
            </a:fld>
            <a:endParaRPr lang="tr-TR"/>
          </a:p>
        </p:txBody>
      </p:sp>
    </p:spTree>
    <p:extLst>
      <p:ext uri="{BB962C8B-B14F-4D97-AF65-F5344CB8AC3E}">
        <p14:creationId xmlns:p14="http://schemas.microsoft.com/office/powerpoint/2010/main" val="62783615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disiliskiler.ikc.edu.tr/sayfa/hibe-miktarlar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disiliskiler.ikc.edu.tr/files/256/renci%20Ykmllk%20Szlemesi.docx" TargetMode="External"/><Relationship Id="rId3" Type="http://schemas.openxmlformats.org/officeDocument/2006/relationships/hyperlink" Target="http://disiliskiler.ikc.edu.tr/files/256/mevlana_grenci_basvuru_formu.docx" TargetMode="External"/><Relationship Id="rId7" Type="http://schemas.openxmlformats.org/officeDocument/2006/relationships/hyperlink" Target="http://disiliskiler.ikc.edu.tr/files/256/renci%20Nihai%20Raporu.doc" TargetMode="External"/><Relationship Id="rId2" Type="http://schemas.openxmlformats.org/officeDocument/2006/relationships/hyperlink" Target="http://disiliskiler.ikc.edu.tr/files/256/Aday%20renci%20Bavuru%20Formu.docx" TargetMode="External"/><Relationship Id="rId1" Type="http://schemas.openxmlformats.org/officeDocument/2006/relationships/slideLayout" Target="../slideLayouts/slideLayout2.xml"/><Relationship Id="rId6" Type="http://schemas.openxmlformats.org/officeDocument/2006/relationships/hyperlink" Target="http://disiliskiler.ikc.edu.tr/files/256/renci%20Katlm%20Belgesi.docx" TargetMode="External"/><Relationship Id="rId5" Type="http://schemas.openxmlformats.org/officeDocument/2006/relationships/hyperlink" Target="http://disiliskiler.ikc.edu.tr/files/256/renci%20Bilgi%20Formu.docx" TargetMode="External"/><Relationship Id="rId4" Type="http://schemas.openxmlformats.org/officeDocument/2006/relationships/hyperlink" Target="http://disiliskiler.ikc.edu.tr/files/256/renci%20Beyannamesi.doc" TargetMode="External"/><Relationship Id="rId9"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disiliskiler.ikc.edu.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descr="https://hikmetname.files.wordpress.com/2015/06/mevlana.jpg"/>
          <p:cNvPicPr>
            <a:picLocks noChangeAspect="1" noChangeArrowheads="1"/>
          </p:cNvPicPr>
          <p:nvPr/>
        </p:nvPicPr>
        <p:blipFill>
          <a:blip r:embed="rId2" cstate="print"/>
          <a:srcRect/>
          <a:stretch>
            <a:fillRect/>
          </a:stretch>
        </p:blipFill>
        <p:spPr bwMode="auto">
          <a:xfrm>
            <a:off x="10352440" y="0"/>
            <a:ext cx="1595116" cy="2146852"/>
          </a:xfrm>
          <a:prstGeom prst="rect">
            <a:avLst/>
          </a:prstGeom>
          <a:noFill/>
        </p:spPr>
      </p:pic>
      <p:pic>
        <p:nvPicPr>
          <p:cNvPr id="21506" name="Picture 2" descr="http://gazi.edu.tr/upload/1/2014/4/15/909dfd441dcbdae46d2258d3b36f19bbc7240960"/>
          <p:cNvPicPr>
            <a:picLocks noChangeAspect="1" noChangeArrowheads="1"/>
          </p:cNvPicPr>
          <p:nvPr/>
        </p:nvPicPr>
        <p:blipFill>
          <a:blip r:embed="rId3" cstate="print"/>
          <a:srcRect l="9108" r="5417"/>
          <a:stretch>
            <a:fillRect/>
          </a:stretch>
        </p:blipFill>
        <p:spPr bwMode="auto">
          <a:xfrm>
            <a:off x="0" y="0"/>
            <a:ext cx="2200597" cy="1948070"/>
          </a:xfrm>
          <a:prstGeom prst="rect">
            <a:avLst/>
          </a:prstGeom>
          <a:noFill/>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75594" y="0"/>
            <a:ext cx="2763374" cy="1947733"/>
          </a:xfrm>
          <a:prstGeom prst="rect">
            <a:avLst/>
          </a:prstGeom>
        </p:spPr>
      </p:pic>
      <p:sp>
        <p:nvSpPr>
          <p:cNvPr id="2" name="Unvan 1"/>
          <p:cNvSpPr>
            <a:spLocks noGrp="1"/>
          </p:cNvSpPr>
          <p:nvPr>
            <p:ph type="ctrTitle"/>
          </p:nvPr>
        </p:nvSpPr>
        <p:spPr>
          <a:xfrm>
            <a:off x="1643262" y="2165370"/>
            <a:ext cx="9144000" cy="2187965"/>
          </a:xfrm>
        </p:spPr>
        <p:txBody>
          <a:bodyPr>
            <a:noAutofit/>
          </a:bodyPr>
          <a:lstStyle/>
          <a:p>
            <a:pPr algn="ctr"/>
            <a:r>
              <a:rPr lang="tr-TR" sz="4800" b="1" dirty="0" smtClean="0">
                <a:solidFill>
                  <a:srgbClr val="C00000"/>
                </a:solidFill>
              </a:rPr>
              <a:t>MEVLANA DEĞİŞİM PROGRAMI</a:t>
            </a:r>
            <a:br>
              <a:rPr lang="tr-TR" sz="4800" b="1" dirty="0" smtClean="0">
                <a:solidFill>
                  <a:srgbClr val="C00000"/>
                </a:solidFill>
              </a:rPr>
            </a:br>
            <a:r>
              <a:rPr lang="tr-TR" sz="4800" b="1" dirty="0" smtClean="0">
                <a:solidFill>
                  <a:srgbClr val="C00000"/>
                </a:solidFill>
              </a:rPr>
              <a:t>BİLGİLENDİRME TOPLANTISI</a:t>
            </a:r>
            <a:endParaRPr lang="tr-TR" sz="4800" b="1" dirty="0">
              <a:solidFill>
                <a:srgbClr val="C00000"/>
              </a:solidFill>
            </a:endParaRPr>
          </a:p>
        </p:txBody>
      </p:sp>
      <p:sp>
        <p:nvSpPr>
          <p:cNvPr id="3" name="Alt Başlık 2"/>
          <p:cNvSpPr>
            <a:spLocks noGrp="1"/>
          </p:cNvSpPr>
          <p:nvPr>
            <p:ph type="subTitle" idx="1"/>
          </p:nvPr>
        </p:nvSpPr>
        <p:spPr>
          <a:xfrm>
            <a:off x="4286518" y="5316954"/>
            <a:ext cx="6186215" cy="1211856"/>
          </a:xfrm>
        </p:spPr>
        <p:txBody>
          <a:bodyPr>
            <a:normAutofit fontScale="92500" lnSpcReduction="10000"/>
          </a:bodyPr>
          <a:lstStyle/>
          <a:p>
            <a:pPr algn="ctr"/>
            <a:r>
              <a:rPr lang="tr-TR" b="1" dirty="0" err="1" smtClean="0">
                <a:solidFill>
                  <a:srgbClr val="002060"/>
                </a:solidFill>
              </a:rPr>
              <a:t>Dr.Öğr</a:t>
            </a:r>
            <a:r>
              <a:rPr lang="tr-TR" b="1" dirty="0" smtClean="0">
                <a:solidFill>
                  <a:srgbClr val="002060"/>
                </a:solidFill>
              </a:rPr>
              <a:t>. </a:t>
            </a:r>
            <a:r>
              <a:rPr lang="tr-TR" b="1" dirty="0" smtClean="0">
                <a:solidFill>
                  <a:srgbClr val="002060"/>
                </a:solidFill>
              </a:rPr>
              <a:t>Üyesi. </a:t>
            </a:r>
            <a:r>
              <a:rPr lang="tr-TR" b="1" dirty="0" smtClean="0">
                <a:solidFill>
                  <a:srgbClr val="002060"/>
                </a:solidFill>
              </a:rPr>
              <a:t>Seçkin Barış </a:t>
            </a:r>
            <a:r>
              <a:rPr lang="tr-TR" b="1" dirty="0" smtClean="0">
                <a:solidFill>
                  <a:srgbClr val="002060"/>
                </a:solidFill>
              </a:rPr>
              <a:t>Gülmez</a:t>
            </a:r>
            <a:endParaRPr lang="tr-TR" b="1" dirty="0" smtClean="0">
              <a:solidFill>
                <a:srgbClr val="002060"/>
              </a:solidFill>
            </a:endParaRPr>
          </a:p>
          <a:p>
            <a:pPr algn="ctr"/>
            <a:r>
              <a:rPr lang="tr-TR" b="1" dirty="0" smtClean="0">
                <a:solidFill>
                  <a:srgbClr val="002060"/>
                </a:solidFill>
              </a:rPr>
              <a:t>Dış İlişkiler Koordinatörlüğü</a:t>
            </a:r>
          </a:p>
          <a:p>
            <a:pPr algn="ctr"/>
            <a:r>
              <a:rPr lang="tr-TR" b="1" dirty="0" smtClean="0">
                <a:solidFill>
                  <a:srgbClr val="002060"/>
                </a:solidFill>
              </a:rPr>
              <a:t>Mevlana Kurum Koordinatörü</a:t>
            </a:r>
            <a:endParaRPr lang="tr-TR" b="1" dirty="0">
              <a:solidFill>
                <a:srgbClr val="002060"/>
              </a:solidFill>
            </a:endParaRPr>
          </a:p>
        </p:txBody>
      </p:sp>
    </p:spTree>
    <p:extLst>
      <p:ext uri="{BB962C8B-B14F-4D97-AF65-F5344CB8AC3E}">
        <p14:creationId xmlns:p14="http://schemas.microsoft.com/office/powerpoint/2010/main" val="574128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Öğrenci İle İlgili Hususlar -1</a:t>
            </a:r>
            <a:endParaRPr lang="tr-TR" b="1" dirty="0"/>
          </a:p>
        </p:txBody>
      </p:sp>
      <p:sp>
        <p:nvSpPr>
          <p:cNvPr id="3" name="İçerik Yer Tutucusu 2"/>
          <p:cNvSpPr>
            <a:spLocks noGrp="1"/>
          </p:cNvSpPr>
          <p:nvPr>
            <p:ph idx="1"/>
          </p:nvPr>
        </p:nvSpPr>
        <p:spPr/>
        <p:txBody>
          <a:bodyPr/>
          <a:lstStyle/>
          <a:p>
            <a:pPr>
              <a:lnSpc>
                <a:spcPct val="150000"/>
              </a:lnSpc>
            </a:pPr>
            <a:r>
              <a:rPr lang="tr-TR" dirty="0" smtClean="0"/>
              <a:t>Mevlana Değişim Programına katılıp, Türkiye sınırları dışında başka bir ülkede eğitim gören öğrencinin yurt dışındaki yükseköğretim kurumunda almış olduğu ders ya da derslerin, Öğrenim Protokolü'nde hangi derslere denk sayılacağının açıkça belirlenmiş olması sebebiyle öğrenci ülkesine döndüğünde herhangi bir </a:t>
            </a:r>
            <a:r>
              <a:rPr lang="tr-TR" b="1" dirty="0" smtClean="0"/>
              <a:t>dönem kaybı yaşamaz</a:t>
            </a:r>
            <a:r>
              <a:rPr lang="tr-TR" dirty="0" smtClean="0"/>
              <a:t>.</a:t>
            </a:r>
            <a:endParaRPr lang="tr-TR" dirty="0"/>
          </a:p>
        </p:txBody>
      </p:sp>
      <p:sp>
        <p:nvSpPr>
          <p:cNvPr id="6" name="Slayt Numarası Yer Tutucusu 5"/>
          <p:cNvSpPr>
            <a:spLocks noGrp="1"/>
          </p:cNvSpPr>
          <p:nvPr>
            <p:ph type="sldNum" sz="quarter" idx="12"/>
          </p:nvPr>
        </p:nvSpPr>
        <p:spPr/>
        <p:txBody>
          <a:bodyPr/>
          <a:lstStyle/>
          <a:p>
            <a:fld id="{10F14FAA-B20D-4D5F-8605-68121F3F0C27}" type="slidenum">
              <a:rPr lang="tr-TR" smtClean="0"/>
              <a:pPr/>
              <a:t>10</a:t>
            </a:fld>
            <a:endParaRPr lang="tr-T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16683" y="-15307"/>
            <a:ext cx="1775317" cy="1168290"/>
          </a:xfrm>
          <a:prstGeom prst="rect">
            <a:avLst/>
          </a:prstGeom>
        </p:spPr>
      </p:pic>
    </p:spTree>
    <p:extLst>
      <p:ext uri="{BB962C8B-B14F-4D97-AF65-F5344CB8AC3E}">
        <p14:creationId xmlns:p14="http://schemas.microsoft.com/office/powerpoint/2010/main" val="4063113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Öğrenci İle İlgili Hususlar -2</a:t>
            </a:r>
            <a:endParaRPr lang="tr-TR" dirty="0"/>
          </a:p>
        </p:txBody>
      </p:sp>
      <p:sp>
        <p:nvSpPr>
          <p:cNvPr id="3" name="İçerik Yer Tutucusu 2"/>
          <p:cNvSpPr>
            <a:spLocks noGrp="1"/>
          </p:cNvSpPr>
          <p:nvPr>
            <p:ph idx="1"/>
          </p:nvPr>
        </p:nvSpPr>
        <p:spPr/>
        <p:txBody>
          <a:bodyPr/>
          <a:lstStyle/>
          <a:p>
            <a:pPr>
              <a:lnSpc>
                <a:spcPct val="150000"/>
              </a:lnSpc>
            </a:pPr>
            <a:r>
              <a:rPr lang="tr-TR" dirty="0" smtClean="0"/>
              <a:t>Öğrencilerin, öğrenim gördükleri süre içerisinde aldıkları diğer burslar ve krediler devam eder ve kendi yükseköğretim kurumlarına kayıtlarını yaptırarak ödemekle yükümlü oldukları katkı payı/öğrenim ücretini kendi kurumlarına ödemeye devam ederler ve gideceği yükseköğretim kurumuna ayrıca </a:t>
            </a:r>
            <a:r>
              <a:rPr lang="tr-TR" b="1" dirty="0" smtClean="0"/>
              <a:t>eğitim-öğretim ücreti ödemezler</a:t>
            </a:r>
            <a:r>
              <a:rPr lang="tr-TR" dirty="0" smtClean="0"/>
              <a:t>.</a:t>
            </a:r>
            <a:endParaRPr lang="tr-TR" dirty="0"/>
          </a:p>
        </p:txBody>
      </p:sp>
      <p:sp>
        <p:nvSpPr>
          <p:cNvPr id="6" name="Slayt Numarası Yer Tutucusu 5"/>
          <p:cNvSpPr>
            <a:spLocks noGrp="1"/>
          </p:cNvSpPr>
          <p:nvPr>
            <p:ph type="sldNum" sz="quarter" idx="12"/>
          </p:nvPr>
        </p:nvSpPr>
        <p:spPr/>
        <p:txBody>
          <a:bodyPr/>
          <a:lstStyle/>
          <a:p>
            <a:fld id="{10F14FAA-B20D-4D5F-8605-68121F3F0C27}" type="slidenum">
              <a:rPr lang="tr-TR" smtClean="0"/>
              <a:pPr/>
              <a:t>11</a:t>
            </a:fld>
            <a:endParaRPr lang="tr-T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9592" y="0"/>
            <a:ext cx="1762408" cy="1168290"/>
          </a:xfrm>
          <a:prstGeom prst="rect">
            <a:avLst/>
          </a:prstGeom>
        </p:spPr>
      </p:pic>
    </p:spTree>
    <p:extLst>
      <p:ext uri="{BB962C8B-B14F-4D97-AF65-F5344CB8AC3E}">
        <p14:creationId xmlns:p14="http://schemas.microsoft.com/office/powerpoint/2010/main" val="4063113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Öğrenci İle İlgili Hususlar -3</a:t>
            </a:r>
            <a:endParaRPr lang="tr-TR" dirty="0"/>
          </a:p>
        </p:txBody>
      </p:sp>
      <p:sp>
        <p:nvSpPr>
          <p:cNvPr id="3" name="İçerik Yer Tutucusu 2"/>
          <p:cNvSpPr>
            <a:spLocks noGrp="1"/>
          </p:cNvSpPr>
          <p:nvPr>
            <p:ph idx="1"/>
          </p:nvPr>
        </p:nvSpPr>
        <p:spPr>
          <a:xfrm>
            <a:off x="247650" y="1562100"/>
            <a:ext cx="11772900" cy="4595813"/>
          </a:xfrm>
        </p:spPr>
        <p:txBody>
          <a:bodyPr>
            <a:normAutofit fontScale="92500" lnSpcReduction="10000"/>
          </a:bodyPr>
          <a:lstStyle/>
          <a:p>
            <a:pPr>
              <a:lnSpc>
                <a:spcPct val="150000"/>
              </a:lnSpc>
            </a:pPr>
            <a:r>
              <a:rPr lang="tr-TR" sz="2700" dirty="0" smtClean="0"/>
              <a:t>Öğrencilere yapılacak ödemelerde, burs miktarının %70'i aylıklar halinde ödenir.  </a:t>
            </a:r>
            <a:r>
              <a:rPr lang="tr-TR" sz="2300" dirty="0" smtClean="0"/>
              <a:t>(Ödemelerle ilgili olarak  </a:t>
            </a:r>
            <a:r>
              <a:rPr lang="tr-TR" sz="2300" dirty="0" smtClean="0">
                <a:hlinkClick r:id="rId2"/>
              </a:rPr>
              <a:t>http://disiliskiler.ikc.edu.tr/sayfa/hibe-miktarlari</a:t>
            </a:r>
            <a:r>
              <a:rPr lang="tr-TR" sz="2300" dirty="0" smtClean="0"/>
              <a:t> sayfasını inceleyiniz.)</a:t>
            </a:r>
          </a:p>
          <a:p>
            <a:pPr>
              <a:lnSpc>
                <a:spcPct val="150000"/>
              </a:lnSpc>
            </a:pPr>
            <a:endParaRPr lang="tr-TR" sz="2700" dirty="0" smtClean="0"/>
          </a:p>
          <a:p>
            <a:pPr>
              <a:lnSpc>
                <a:spcPct val="150000"/>
              </a:lnSpc>
            </a:pPr>
            <a:r>
              <a:rPr lang="tr-TR" sz="2700" dirty="0" smtClean="0"/>
              <a:t>Değişim için yükseköğretim kurumuna ayrılan kaynağın yetersiz kalması durumunda, Programın diğer şartlarına uyulması kaydıyla öğrencinin kendi imkânı ya da özel burslar yoluyla değişiminin geçekleştirilmesine imkân sağlanabilir.</a:t>
            </a:r>
            <a:endParaRPr lang="tr-TR" sz="2700" dirty="0"/>
          </a:p>
        </p:txBody>
      </p:sp>
      <p:sp>
        <p:nvSpPr>
          <p:cNvPr id="6" name="Slayt Numarası Yer Tutucusu 5"/>
          <p:cNvSpPr>
            <a:spLocks noGrp="1"/>
          </p:cNvSpPr>
          <p:nvPr>
            <p:ph type="sldNum" sz="quarter" idx="12"/>
          </p:nvPr>
        </p:nvSpPr>
        <p:spPr/>
        <p:txBody>
          <a:bodyPr/>
          <a:lstStyle/>
          <a:p>
            <a:fld id="{10F14FAA-B20D-4D5F-8605-68121F3F0C27}" type="slidenum">
              <a:rPr lang="tr-TR" smtClean="0"/>
              <a:pPr/>
              <a:t>12</a:t>
            </a:fld>
            <a:endParaRPr lang="tr-TR"/>
          </a:p>
        </p:txBody>
      </p:sp>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9294" y="0"/>
            <a:ext cx="1742705" cy="1168290"/>
          </a:xfrm>
          <a:prstGeom prst="rect">
            <a:avLst/>
          </a:prstGeom>
        </p:spPr>
      </p:pic>
    </p:spTree>
    <p:extLst>
      <p:ext uri="{BB962C8B-B14F-4D97-AF65-F5344CB8AC3E}">
        <p14:creationId xmlns:p14="http://schemas.microsoft.com/office/powerpoint/2010/main" val="4063113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Öğrenci İle İlgili Hususlar -4</a:t>
            </a:r>
            <a:endParaRPr lang="tr-TR" dirty="0"/>
          </a:p>
        </p:txBody>
      </p:sp>
      <p:sp>
        <p:nvSpPr>
          <p:cNvPr id="3" name="İçerik Yer Tutucusu 2"/>
          <p:cNvSpPr>
            <a:spLocks noGrp="1"/>
          </p:cNvSpPr>
          <p:nvPr>
            <p:ph idx="1"/>
          </p:nvPr>
        </p:nvSpPr>
        <p:spPr>
          <a:xfrm>
            <a:off x="247650" y="1562100"/>
            <a:ext cx="11772900" cy="4595813"/>
          </a:xfrm>
        </p:spPr>
        <p:txBody>
          <a:bodyPr>
            <a:normAutofit/>
          </a:bodyPr>
          <a:lstStyle/>
          <a:p>
            <a:pPr lvl="0">
              <a:buNone/>
            </a:pPr>
            <a:r>
              <a:rPr lang="tr-TR" dirty="0" smtClean="0"/>
              <a:t>Öğrenci;</a:t>
            </a:r>
          </a:p>
          <a:p>
            <a:pPr lvl="0"/>
            <a:r>
              <a:rPr lang="tr-TR" b="1" dirty="0" smtClean="0"/>
              <a:t>Öğrenim Protokolü</a:t>
            </a:r>
            <a:r>
              <a:rPr lang="tr-TR" dirty="0" smtClean="0"/>
              <a:t>’ndeki herhangi bir değişikliği, hem kendi kurumuna, hem de değişimi kabul eden kuruma derhal yazılı olarak bildirmelidir.</a:t>
            </a:r>
          </a:p>
          <a:p>
            <a:r>
              <a:rPr lang="tr-TR" dirty="0" smtClean="0"/>
              <a:t>Değişim süresi sonunda geri döndüğünde, değişim boyunca yaptıklarına ilişkin bir rapor yazarak geri bildirimde bulunmalıdır.</a:t>
            </a:r>
          </a:p>
          <a:p>
            <a:pPr lvl="0"/>
            <a:endParaRPr lang="tr-TR" dirty="0"/>
          </a:p>
        </p:txBody>
      </p:sp>
      <p:sp>
        <p:nvSpPr>
          <p:cNvPr id="6" name="Slayt Numarası Yer Tutucusu 5"/>
          <p:cNvSpPr>
            <a:spLocks noGrp="1"/>
          </p:cNvSpPr>
          <p:nvPr>
            <p:ph type="sldNum" sz="quarter" idx="12"/>
          </p:nvPr>
        </p:nvSpPr>
        <p:spPr/>
        <p:txBody>
          <a:bodyPr/>
          <a:lstStyle/>
          <a:p>
            <a:fld id="{10F14FAA-B20D-4D5F-8605-68121F3F0C27}" type="slidenum">
              <a:rPr lang="tr-TR" smtClean="0"/>
              <a:pPr/>
              <a:t>13</a:t>
            </a:fld>
            <a:endParaRPr lang="tr-T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9294" y="1"/>
            <a:ext cx="1742705" cy="1168290"/>
          </a:xfrm>
          <a:prstGeom prst="rect">
            <a:avLst/>
          </a:prstGeom>
        </p:spPr>
      </p:pic>
    </p:spTree>
    <p:extLst>
      <p:ext uri="{BB962C8B-B14F-4D97-AF65-F5344CB8AC3E}">
        <p14:creationId xmlns:p14="http://schemas.microsoft.com/office/powerpoint/2010/main" val="4063113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Öğrenciler İçin Gerekli Belgeler</a:t>
            </a:r>
            <a:endParaRPr lang="tr-TR" dirty="0"/>
          </a:p>
        </p:txBody>
      </p:sp>
      <p:sp>
        <p:nvSpPr>
          <p:cNvPr id="3" name="İçerik Yer Tutucusu 2"/>
          <p:cNvSpPr>
            <a:spLocks noGrp="1"/>
          </p:cNvSpPr>
          <p:nvPr>
            <p:ph idx="1"/>
          </p:nvPr>
        </p:nvSpPr>
        <p:spPr>
          <a:xfrm>
            <a:off x="2381250" y="1577975"/>
            <a:ext cx="5657850" cy="4351338"/>
          </a:xfrm>
        </p:spPr>
        <p:txBody>
          <a:bodyPr/>
          <a:lstStyle/>
          <a:p>
            <a:pPr>
              <a:buNone/>
            </a:pPr>
            <a:r>
              <a:rPr lang="tr-TR" b="1" dirty="0" smtClean="0">
                <a:solidFill>
                  <a:srgbClr val="002060"/>
                </a:solidFill>
              </a:rPr>
              <a:t>►</a:t>
            </a:r>
            <a:r>
              <a:rPr lang="tr-TR" b="1" dirty="0" smtClean="0">
                <a:solidFill>
                  <a:srgbClr val="002060"/>
                </a:solidFill>
                <a:hlinkClick r:id="rId2"/>
              </a:rPr>
              <a:t>Aday Öğrenci Başvuru Formu</a:t>
            </a:r>
            <a:endParaRPr lang="tr-TR" b="1" dirty="0" smtClean="0">
              <a:solidFill>
                <a:srgbClr val="002060"/>
              </a:solidFill>
            </a:endParaRPr>
          </a:p>
          <a:p>
            <a:pPr>
              <a:buNone/>
            </a:pPr>
            <a:r>
              <a:rPr lang="tr-TR" b="1" dirty="0" smtClean="0">
                <a:solidFill>
                  <a:srgbClr val="002060"/>
                </a:solidFill>
              </a:rPr>
              <a:t>►</a:t>
            </a:r>
            <a:r>
              <a:rPr lang="tr-TR" b="1" dirty="0" smtClean="0">
                <a:solidFill>
                  <a:srgbClr val="002060"/>
                </a:solidFill>
                <a:hlinkClick r:id="rId3"/>
              </a:rPr>
              <a:t>Öğrenci Başvuru Formu</a:t>
            </a:r>
            <a:endParaRPr lang="tr-TR" b="1" dirty="0" smtClean="0">
              <a:solidFill>
                <a:srgbClr val="002060"/>
              </a:solidFill>
            </a:endParaRPr>
          </a:p>
          <a:p>
            <a:pPr>
              <a:buNone/>
            </a:pPr>
            <a:r>
              <a:rPr lang="tr-TR" b="1" dirty="0" smtClean="0">
                <a:solidFill>
                  <a:srgbClr val="002060"/>
                </a:solidFill>
              </a:rPr>
              <a:t>►</a:t>
            </a:r>
            <a:r>
              <a:rPr lang="tr-TR" b="1" dirty="0" smtClean="0">
                <a:solidFill>
                  <a:srgbClr val="002060"/>
                </a:solidFill>
                <a:hlinkClick r:id="rId4"/>
              </a:rPr>
              <a:t>Öğrenci Beyannamesi</a:t>
            </a:r>
            <a:endParaRPr lang="tr-TR" b="1" dirty="0" smtClean="0">
              <a:solidFill>
                <a:srgbClr val="002060"/>
              </a:solidFill>
            </a:endParaRPr>
          </a:p>
          <a:p>
            <a:pPr>
              <a:buNone/>
            </a:pPr>
            <a:r>
              <a:rPr lang="tr-TR" b="1" dirty="0" smtClean="0">
                <a:solidFill>
                  <a:srgbClr val="002060"/>
                </a:solidFill>
              </a:rPr>
              <a:t>►</a:t>
            </a:r>
            <a:r>
              <a:rPr lang="tr-TR" b="1" dirty="0" smtClean="0">
                <a:solidFill>
                  <a:srgbClr val="002060"/>
                </a:solidFill>
                <a:hlinkClick r:id="rId5"/>
              </a:rPr>
              <a:t>Öğrenci Bilgi Formu</a:t>
            </a:r>
            <a:endParaRPr lang="tr-TR" b="1" dirty="0" smtClean="0">
              <a:solidFill>
                <a:srgbClr val="002060"/>
              </a:solidFill>
            </a:endParaRPr>
          </a:p>
          <a:p>
            <a:pPr>
              <a:buNone/>
            </a:pPr>
            <a:r>
              <a:rPr lang="tr-TR" b="1" dirty="0" smtClean="0">
                <a:solidFill>
                  <a:srgbClr val="002060"/>
                </a:solidFill>
              </a:rPr>
              <a:t>►</a:t>
            </a:r>
            <a:r>
              <a:rPr lang="tr-TR" b="1" dirty="0" smtClean="0">
                <a:solidFill>
                  <a:srgbClr val="002060"/>
                </a:solidFill>
                <a:hlinkClick r:id="rId6"/>
              </a:rPr>
              <a:t>Öğrenci Katılım Belgesi</a:t>
            </a:r>
            <a:endParaRPr lang="tr-TR" b="1" dirty="0" smtClean="0">
              <a:solidFill>
                <a:srgbClr val="002060"/>
              </a:solidFill>
            </a:endParaRPr>
          </a:p>
          <a:p>
            <a:pPr>
              <a:buNone/>
            </a:pPr>
            <a:r>
              <a:rPr lang="tr-TR" b="1" dirty="0" smtClean="0">
                <a:solidFill>
                  <a:srgbClr val="002060"/>
                </a:solidFill>
              </a:rPr>
              <a:t>►</a:t>
            </a:r>
            <a:r>
              <a:rPr lang="tr-TR" b="1" dirty="0" smtClean="0">
                <a:solidFill>
                  <a:srgbClr val="002060"/>
                </a:solidFill>
                <a:hlinkClick r:id="rId7"/>
              </a:rPr>
              <a:t>Öğrenci Nihai Raporu</a:t>
            </a:r>
            <a:endParaRPr lang="tr-TR" b="1" dirty="0" smtClean="0">
              <a:solidFill>
                <a:srgbClr val="002060"/>
              </a:solidFill>
            </a:endParaRPr>
          </a:p>
          <a:p>
            <a:pPr>
              <a:buNone/>
            </a:pPr>
            <a:r>
              <a:rPr lang="tr-TR" b="1" dirty="0" smtClean="0">
                <a:solidFill>
                  <a:srgbClr val="002060"/>
                </a:solidFill>
              </a:rPr>
              <a:t>►</a:t>
            </a:r>
            <a:r>
              <a:rPr lang="tr-TR" b="1" dirty="0" smtClean="0">
                <a:solidFill>
                  <a:srgbClr val="002060"/>
                </a:solidFill>
                <a:hlinkClick r:id="rId8"/>
              </a:rPr>
              <a:t>Öğrenci Yükümlülük Sözleşmesi</a:t>
            </a:r>
            <a:endParaRPr lang="tr-TR" b="1" dirty="0">
              <a:solidFill>
                <a:srgbClr val="002060"/>
              </a:solidFill>
            </a:endParaRPr>
          </a:p>
        </p:txBody>
      </p:sp>
      <p:sp>
        <p:nvSpPr>
          <p:cNvPr id="6" name="Slayt Numarası Yer Tutucusu 5"/>
          <p:cNvSpPr>
            <a:spLocks noGrp="1"/>
          </p:cNvSpPr>
          <p:nvPr>
            <p:ph type="sldNum" sz="quarter" idx="12"/>
          </p:nvPr>
        </p:nvSpPr>
        <p:spPr/>
        <p:txBody>
          <a:bodyPr/>
          <a:lstStyle/>
          <a:p>
            <a:fld id="{10F14FAA-B20D-4D5F-8605-68121F3F0C27}" type="slidenum">
              <a:rPr lang="tr-TR" smtClean="0"/>
              <a:pPr/>
              <a:t>14</a:t>
            </a:fld>
            <a:endParaRPr lang="tr-TR"/>
          </a:p>
        </p:txBody>
      </p:sp>
      <p:pic>
        <p:nvPicPr>
          <p:cNvPr id="7" name="Resim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416683" y="-15307"/>
            <a:ext cx="1775317" cy="1168290"/>
          </a:xfrm>
          <a:prstGeom prst="rect">
            <a:avLst/>
          </a:prstGeom>
        </p:spPr>
      </p:pic>
      <p:sp>
        <p:nvSpPr>
          <p:cNvPr id="8" name="7 Akış Çizelgesi: Sonlandırıcı"/>
          <p:cNvSpPr/>
          <p:nvPr/>
        </p:nvSpPr>
        <p:spPr>
          <a:xfrm>
            <a:off x="2471596" y="5505450"/>
            <a:ext cx="8896350" cy="514350"/>
          </a:xfrm>
          <a:prstGeom prst="flowChartTermina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dirty="0" smtClean="0">
                <a:solidFill>
                  <a:schemeClr val="accent1">
                    <a:lumMod val="50000"/>
                  </a:schemeClr>
                </a:solidFill>
              </a:rPr>
              <a:t>http://disiliskiler.ikc.edu.tr/sayfa/ogrenciler-icin-gerekli-belgeler</a:t>
            </a:r>
            <a:endParaRPr lang="tr-TR" sz="2200" dirty="0">
              <a:solidFill>
                <a:schemeClr val="accent1">
                  <a:lumMod val="50000"/>
                </a:schemeClr>
              </a:solidFill>
            </a:endParaRPr>
          </a:p>
        </p:txBody>
      </p:sp>
    </p:spTree>
    <p:extLst>
      <p:ext uri="{BB962C8B-B14F-4D97-AF65-F5344CB8AC3E}">
        <p14:creationId xmlns:p14="http://schemas.microsoft.com/office/powerpoint/2010/main" val="4063113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933949"/>
            <a:ext cx="10515600" cy="690563"/>
          </a:xfrm>
        </p:spPr>
        <p:txBody>
          <a:bodyPr/>
          <a:lstStyle/>
          <a:p>
            <a:pPr algn="ctr">
              <a:buNone/>
            </a:pPr>
            <a:r>
              <a:rPr lang="tr-TR" dirty="0" smtClean="0">
                <a:hlinkClick r:id="rId2"/>
              </a:rPr>
              <a:t>http://disiliskiler.ikc.edu.tr/</a:t>
            </a:r>
            <a:r>
              <a:rPr lang="tr-TR" dirty="0" smtClean="0"/>
              <a:t> </a:t>
            </a:r>
            <a:endParaRPr lang="tr-TR" dirty="0"/>
          </a:p>
        </p:txBody>
      </p:sp>
      <p:sp>
        <p:nvSpPr>
          <p:cNvPr id="6" name="Slayt Numarası Yer Tutucusu 5"/>
          <p:cNvSpPr>
            <a:spLocks noGrp="1"/>
          </p:cNvSpPr>
          <p:nvPr>
            <p:ph type="sldNum" sz="quarter" idx="12"/>
          </p:nvPr>
        </p:nvSpPr>
        <p:spPr/>
        <p:txBody>
          <a:bodyPr/>
          <a:lstStyle/>
          <a:p>
            <a:fld id="{10F14FAA-B20D-4D5F-8605-68121F3F0C27}" type="slidenum">
              <a:rPr lang="tr-TR" smtClean="0"/>
              <a:pPr/>
              <a:t>15</a:t>
            </a:fld>
            <a:endParaRPr lang="tr-TR"/>
          </a:p>
        </p:txBody>
      </p:sp>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9592" y="-35248"/>
            <a:ext cx="1762408" cy="1168290"/>
          </a:xfrm>
          <a:prstGeom prst="rect">
            <a:avLst/>
          </a:prstGeom>
        </p:spPr>
      </p:pic>
      <p:sp>
        <p:nvSpPr>
          <p:cNvPr id="8" name="7 Dikdörtgen"/>
          <p:cNvSpPr/>
          <p:nvPr/>
        </p:nvSpPr>
        <p:spPr>
          <a:xfrm>
            <a:off x="838200" y="1638300"/>
            <a:ext cx="10172699" cy="2092881"/>
          </a:xfrm>
          <a:prstGeom prst="rect">
            <a:avLst/>
          </a:prstGeom>
          <a:noFill/>
        </p:spPr>
        <p:txBody>
          <a:bodyPr wrap="square" lIns="91440" tIns="45720" rIns="91440" bIns="45720">
            <a:spAutoFit/>
          </a:bodyPr>
          <a:lstStyle/>
          <a:p>
            <a:pPr algn="ctr"/>
            <a:r>
              <a:rPr lang="tr-TR" sz="65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Programa Katılımınızı Bekler, </a:t>
            </a:r>
          </a:p>
          <a:p>
            <a:pPr algn="ctr"/>
            <a:r>
              <a:rPr lang="tr-TR" sz="65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Teşekkür Ederiz</a:t>
            </a:r>
            <a:endParaRPr lang="tr-TR" sz="65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2292938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MEVLANA DEĞİŞİM PROGRAMI</a:t>
            </a:r>
            <a:endParaRPr lang="tr-TR" b="1" dirty="0"/>
          </a:p>
        </p:txBody>
      </p:sp>
      <p:sp>
        <p:nvSpPr>
          <p:cNvPr id="3" name="İçerik Yer Tutucusu 2"/>
          <p:cNvSpPr>
            <a:spLocks noGrp="1"/>
          </p:cNvSpPr>
          <p:nvPr>
            <p:ph idx="1"/>
          </p:nvPr>
        </p:nvSpPr>
        <p:spPr>
          <a:xfrm>
            <a:off x="838200" y="1517150"/>
            <a:ext cx="10515600" cy="4351338"/>
          </a:xfrm>
        </p:spPr>
        <p:txBody>
          <a:bodyPr>
            <a:normAutofit/>
          </a:bodyPr>
          <a:lstStyle/>
          <a:p>
            <a:pPr algn="ctr">
              <a:lnSpc>
                <a:spcPct val="150000"/>
              </a:lnSpc>
            </a:pPr>
            <a:r>
              <a:rPr lang="tr-TR" dirty="0" smtClean="0"/>
              <a:t>Yurtiçinde eğitim veren yükseköğretim kurumları ile yurtdışında eğitim veren yükseköğretim kurumları arasında öğrenci ve öğretim elemanı değişimini mümkün kılan bir programdır.</a:t>
            </a:r>
          </a:p>
          <a:p>
            <a:pPr algn="ctr">
              <a:lnSpc>
                <a:spcPct val="150000"/>
              </a:lnSpc>
            </a:pPr>
            <a:r>
              <a:rPr lang="tr-TR" dirty="0" smtClean="0"/>
              <a:t>Diğer değişim programlarından farklı olarak, </a:t>
            </a:r>
            <a:r>
              <a:rPr lang="tr-TR" b="1" i="1" dirty="0" smtClean="0"/>
              <a:t>hiçbir coğrafi bölge ayrımı olmaksızın</a:t>
            </a:r>
            <a:r>
              <a:rPr lang="tr-TR" dirty="0" smtClean="0"/>
              <a:t> değişim programı bünyesindeki hareketlilik bütün dünyadaki yükseköğretim kurumlarını kapsamaktadır.</a:t>
            </a:r>
          </a:p>
        </p:txBody>
      </p:sp>
      <p:sp>
        <p:nvSpPr>
          <p:cNvPr id="7" name="Slayt Numarası Yer Tutucusu 6"/>
          <p:cNvSpPr>
            <a:spLocks noGrp="1"/>
          </p:cNvSpPr>
          <p:nvPr>
            <p:ph type="sldNum" sz="quarter" idx="12"/>
          </p:nvPr>
        </p:nvSpPr>
        <p:spPr/>
        <p:txBody>
          <a:bodyPr/>
          <a:lstStyle/>
          <a:p>
            <a:fld id="{10F14FAA-B20D-4D5F-8605-68121F3F0C27}" type="slidenum">
              <a:rPr lang="tr-TR" smtClean="0"/>
              <a:pPr/>
              <a:t>2</a:t>
            </a:fld>
            <a:endParaRPr lang="tr-T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2540" y="1"/>
            <a:ext cx="1775317" cy="1168290"/>
          </a:xfrm>
          <a:prstGeom prst="rect">
            <a:avLst/>
          </a:prstGeom>
        </p:spPr>
      </p:pic>
    </p:spTree>
    <p:extLst>
      <p:ext uri="{BB962C8B-B14F-4D97-AF65-F5344CB8AC3E}">
        <p14:creationId xmlns:p14="http://schemas.microsoft.com/office/powerpoint/2010/main" val="3587238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537028"/>
            <a:ext cx="10515600" cy="4351338"/>
          </a:xfrm>
        </p:spPr>
        <p:txBody>
          <a:bodyPr>
            <a:normAutofit/>
          </a:bodyPr>
          <a:lstStyle/>
          <a:p>
            <a:pPr algn="ctr">
              <a:lnSpc>
                <a:spcPct val="150000"/>
              </a:lnSpc>
              <a:buNone/>
            </a:pPr>
            <a:r>
              <a:rPr lang="tr-TR" b="1" i="1" dirty="0" smtClean="0"/>
              <a:t>Değişim programına katılmak isteyen</a:t>
            </a:r>
          </a:p>
          <a:p>
            <a:pPr algn="ctr">
              <a:lnSpc>
                <a:spcPct val="150000"/>
              </a:lnSpc>
              <a:buFont typeface="Wingdings" pitchFamily="2" charset="2"/>
              <a:buChar char="Ø"/>
            </a:pPr>
            <a:r>
              <a:rPr lang="tr-TR" dirty="0" smtClean="0"/>
              <a:t>Öğrenciler en az bir, en fazla iki yarıyıl eğitim için </a:t>
            </a:r>
          </a:p>
          <a:p>
            <a:pPr algn="ctr">
              <a:lnSpc>
                <a:spcPct val="150000"/>
              </a:lnSpc>
              <a:buFont typeface="Wingdings" pitchFamily="2" charset="2"/>
              <a:buChar char="Ø"/>
            </a:pPr>
            <a:r>
              <a:rPr lang="tr-TR" dirty="0" smtClean="0"/>
              <a:t>Öğretim elemanları ise en az 1 hafta, en fazla 3 ay süreyle dünyadaki yükseköğretim kurumlarında ders vermek için</a:t>
            </a:r>
          </a:p>
          <a:p>
            <a:pPr algn="ctr">
              <a:lnSpc>
                <a:spcPct val="150000"/>
              </a:lnSpc>
              <a:buNone/>
            </a:pPr>
            <a:r>
              <a:rPr lang="tr-TR" dirty="0" smtClean="0"/>
              <a:t>programdan faydalanabilirler. </a:t>
            </a:r>
          </a:p>
          <a:p>
            <a:pPr algn="ctr">
              <a:lnSpc>
                <a:spcPct val="150000"/>
              </a:lnSpc>
            </a:pPr>
            <a:endParaRPr lang="tr-TR" dirty="0" smtClean="0"/>
          </a:p>
        </p:txBody>
      </p:sp>
      <p:sp>
        <p:nvSpPr>
          <p:cNvPr id="7" name="Slayt Numarası Yer Tutucusu 6"/>
          <p:cNvSpPr>
            <a:spLocks noGrp="1"/>
          </p:cNvSpPr>
          <p:nvPr>
            <p:ph type="sldNum" sz="quarter" idx="12"/>
          </p:nvPr>
        </p:nvSpPr>
        <p:spPr/>
        <p:txBody>
          <a:bodyPr/>
          <a:lstStyle/>
          <a:p>
            <a:fld id="{10F14FAA-B20D-4D5F-8605-68121F3F0C27}" type="slidenum">
              <a:rPr lang="tr-TR" smtClean="0"/>
              <a:pPr/>
              <a:t>3</a:t>
            </a:fld>
            <a:endParaRPr lang="tr-T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0539" y="1"/>
            <a:ext cx="1707318" cy="1168290"/>
          </a:xfrm>
          <a:prstGeom prst="rect">
            <a:avLst/>
          </a:prstGeom>
        </p:spPr>
      </p:pic>
    </p:spTree>
    <p:extLst>
      <p:ext uri="{BB962C8B-B14F-4D97-AF65-F5344CB8AC3E}">
        <p14:creationId xmlns:p14="http://schemas.microsoft.com/office/powerpoint/2010/main" val="3587238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1"/>
          <p:cNvSpPr>
            <a:spLocks noGrp="1"/>
          </p:cNvSpPr>
          <p:nvPr>
            <p:ph type="title"/>
          </p:nvPr>
        </p:nvSpPr>
        <p:spPr>
          <a:xfrm>
            <a:off x="562775" y="297393"/>
            <a:ext cx="10515600" cy="1325563"/>
          </a:xfrm>
        </p:spPr>
        <p:txBody>
          <a:bodyPr>
            <a:normAutofit/>
          </a:bodyPr>
          <a:lstStyle/>
          <a:p>
            <a:r>
              <a:rPr lang="tr-TR" sz="4200" b="1" dirty="0" smtClean="0"/>
              <a:t>Kimler Katılabilir?</a:t>
            </a:r>
            <a:endParaRPr lang="tr-TR" sz="4200" b="1" dirty="0"/>
          </a:p>
        </p:txBody>
      </p:sp>
      <p:sp>
        <p:nvSpPr>
          <p:cNvPr id="3" name="İçerik Yer Tutucusu 2"/>
          <p:cNvSpPr>
            <a:spLocks noGrp="1"/>
          </p:cNvSpPr>
          <p:nvPr>
            <p:ph idx="1"/>
          </p:nvPr>
        </p:nvSpPr>
        <p:spPr>
          <a:xfrm>
            <a:off x="715617" y="1411358"/>
            <a:ext cx="10913165" cy="4765606"/>
          </a:xfrm>
        </p:spPr>
        <p:txBody>
          <a:bodyPr>
            <a:normAutofit/>
          </a:bodyPr>
          <a:lstStyle/>
          <a:p>
            <a:pPr>
              <a:lnSpc>
                <a:spcPct val="150000"/>
              </a:lnSpc>
            </a:pPr>
            <a:r>
              <a:rPr lang="tr-TR" dirty="0" smtClean="0"/>
              <a:t>Öğrenci değişimine, Türkiye'deki bütün yükseköğretim kurumlarında </a:t>
            </a:r>
            <a:r>
              <a:rPr lang="tr-TR" sz="2400" dirty="0" smtClean="0">
                <a:solidFill>
                  <a:srgbClr val="FF0000"/>
                </a:solidFill>
              </a:rPr>
              <a:t>(Mevlana Değişim Programı Protokolü imzalamış olan yükseköğretim kurumlarında) </a:t>
            </a:r>
            <a:r>
              <a:rPr lang="tr-TR" dirty="0" smtClean="0"/>
              <a:t>örgün eğitim programlarına kayıtlı ön lisans, lisans, yüksek lisans ve doktora öğrencileri</a:t>
            </a:r>
          </a:p>
          <a:p>
            <a:pPr>
              <a:lnSpc>
                <a:spcPct val="150000"/>
              </a:lnSpc>
            </a:pPr>
            <a:r>
              <a:rPr lang="tr-TR" dirty="0" smtClean="0"/>
              <a:t>Mevlana Değişim Programı Protokolü imzalayan yurt içi ve yurt dışı yükseköğretim kurumlarında görev yapan tüm öğretim elemanları</a:t>
            </a:r>
          </a:p>
        </p:txBody>
      </p:sp>
      <p:sp>
        <p:nvSpPr>
          <p:cNvPr id="6" name="Slayt Numarası Yer Tutucusu 5"/>
          <p:cNvSpPr>
            <a:spLocks noGrp="1"/>
          </p:cNvSpPr>
          <p:nvPr>
            <p:ph type="sldNum" sz="quarter" idx="12"/>
          </p:nvPr>
        </p:nvSpPr>
        <p:spPr/>
        <p:txBody>
          <a:bodyPr/>
          <a:lstStyle/>
          <a:p>
            <a:fld id="{10F14FAA-B20D-4D5F-8605-68121F3F0C27}" type="slidenum">
              <a:rPr lang="tr-TR" smtClean="0"/>
              <a:pPr/>
              <a:t>4</a:t>
            </a:fld>
            <a:endParaRPr lang="tr-T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16683" y="-5714"/>
            <a:ext cx="1775317" cy="1168290"/>
          </a:xfrm>
          <a:prstGeom prst="rect">
            <a:avLst/>
          </a:prstGeom>
        </p:spPr>
      </p:pic>
    </p:spTree>
    <p:extLst>
      <p:ext uri="{BB962C8B-B14F-4D97-AF65-F5344CB8AC3E}">
        <p14:creationId xmlns:p14="http://schemas.microsoft.com/office/powerpoint/2010/main" val="1132443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2775" y="297393"/>
            <a:ext cx="10515600" cy="1325563"/>
          </a:xfrm>
        </p:spPr>
        <p:txBody>
          <a:bodyPr>
            <a:normAutofit/>
          </a:bodyPr>
          <a:lstStyle/>
          <a:p>
            <a:r>
              <a:rPr lang="tr-TR" sz="4200" b="1" dirty="0" smtClean="0"/>
              <a:t>Programın Amaçları</a:t>
            </a:r>
            <a:endParaRPr lang="tr-TR" sz="4200" b="1" dirty="0"/>
          </a:p>
        </p:txBody>
      </p:sp>
      <p:sp>
        <p:nvSpPr>
          <p:cNvPr id="3" name="İçerik Yer Tutucusu 2"/>
          <p:cNvSpPr>
            <a:spLocks noGrp="1"/>
          </p:cNvSpPr>
          <p:nvPr>
            <p:ph idx="1"/>
          </p:nvPr>
        </p:nvSpPr>
        <p:spPr>
          <a:xfrm>
            <a:off x="616226" y="1540933"/>
            <a:ext cx="10737574" cy="4826000"/>
          </a:xfrm>
        </p:spPr>
        <p:txBody>
          <a:bodyPr/>
          <a:lstStyle/>
          <a:p>
            <a:pPr marL="466725" indent="-466725">
              <a:buFont typeface="Wingdings" pitchFamily="2" charset="2"/>
              <a:buChar char="Ø"/>
            </a:pPr>
            <a:r>
              <a:rPr lang="tr-TR" dirty="0" smtClean="0"/>
              <a:t>Yükseköğretim kurumları arasında </a:t>
            </a:r>
            <a:r>
              <a:rPr lang="tr-TR" dirty="0" err="1" smtClean="0"/>
              <a:t>uluslararasılaşmayı</a:t>
            </a:r>
            <a:r>
              <a:rPr lang="tr-TR" dirty="0" smtClean="0"/>
              <a:t> sağlamak,</a:t>
            </a:r>
          </a:p>
          <a:p>
            <a:pPr marL="466725" indent="-466725">
              <a:buFont typeface="Wingdings" pitchFamily="2" charset="2"/>
              <a:buChar char="Ø"/>
            </a:pPr>
            <a:r>
              <a:rPr lang="tr-TR" dirty="0" smtClean="0"/>
              <a:t>Türkiye’yi yükseköğretim alanında bir cazibe merkezi haline getirmek, </a:t>
            </a:r>
          </a:p>
          <a:p>
            <a:pPr marL="466725" indent="-466725">
              <a:buFont typeface="Wingdings" pitchFamily="2" charset="2"/>
              <a:buChar char="Ø"/>
            </a:pPr>
            <a:r>
              <a:rPr lang="tr-TR" dirty="0" smtClean="0"/>
              <a:t>Akademik kapasiteyi arttırmak,</a:t>
            </a:r>
          </a:p>
          <a:p>
            <a:pPr marL="466725" indent="-466725">
              <a:buFont typeface="Wingdings" pitchFamily="2" charset="2"/>
              <a:buChar char="Ø"/>
            </a:pPr>
            <a:r>
              <a:rPr lang="tr-TR" dirty="0" smtClean="0"/>
              <a:t>Türkiye’nin zengin tarihsek ve kültürel mirasını küresel düzeyde paylaşmak,</a:t>
            </a:r>
          </a:p>
          <a:p>
            <a:pPr marL="466725" indent="-466725">
              <a:buFont typeface="Wingdings" pitchFamily="2" charset="2"/>
              <a:buChar char="Ø"/>
            </a:pPr>
            <a:r>
              <a:rPr lang="tr-TR" dirty="0" smtClean="0"/>
              <a:t>Kültürlerarası etkileşimin artmasıyla, farklılıklara saygı ve anlayış kültürünün zenginleşmesini sağlamaktır.</a:t>
            </a:r>
            <a:endParaRPr lang="tr-TR" dirty="0"/>
          </a:p>
        </p:txBody>
      </p:sp>
      <p:sp>
        <p:nvSpPr>
          <p:cNvPr id="7" name="Slayt Numarası Yer Tutucusu 6"/>
          <p:cNvSpPr>
            <a:spLocks noGrp="1"/>
          </p:cNvSpPr>
          <p:nvPr>
            <p:ph type="sldNum" sz="quarter" idx="12"/>
          </p:nvPr>
        </p:nvSpPr>
        <p:spPr/>
        <p:txBody>
          <a:bodyPr/>
          <a:lstStyle/>
          <a:p>
            <a:fld id="{10F14FAA-B20D-4D5F-8605-68121F3F0C27}" type="slidenum">
              <a:rPr lang="tr-TR" smtClean="0"/>
              <a:pPr/>
              <a:t>5</a:t>
            </a:fld>
            <a:endParaRPr lang="tr-T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9592" y="1"/>
            <a:ext cx="1698265" cy="1168290"/>
          </a:xfrm>
          <a:prstGeom prst="rect">
            <a:avLst/>
          </a:prstGeom>
        </p:spPr>
      </p:pic>
    </p:spTree>
    <p:extLst>
      <p:ext uri="{BB962C8B-B14F-4D97-AF65-F5344CB8AC3E}">
        <p14:creationId xmlns:p14="http://schemas.microsoft.com/office/powerpoint/2010/main" val="3579994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1"/>
          <p:cNvSpPr>
            <a:spLocks noGrp="1"/>
          </p:cNvSpPr>
          <p:nvPr>
            <p:ph type="title"/>
          </p:nvPr>
        </p:nvSpPr>
        <p:spPr>
          <a:xfrm>
            <a:off x="562775" y="297393"/>
            <a:ext cx="10515600" cy="1325563"/>
          </a:xfrm>
        </p:spPr>
        <p:txBody>
          <a:bodyPr>
            <a:normAutofit/>
          </a:bodyPr>
          <a:lstStyle/>
          <a:p>
            <a:r>
              <a:rPr lang="tr-TR" sz="4200" b="1" dirty="0" smtClean="0"/>
              <a:t>Diğer Programlardan Farkı???</a:t>
            </a:r>
            <a:endParaRPr lang="tr-TR" sz="4200" b="1" dirty="0"/>
          </a:p>
        </p:txBody>
      </p:sp>
      <p:sp>
        <p:nvSpPr>
          <p:cNvPr id="3" name="İçerik Yer Tutucusu 2"/>
          <p:cNvSpPr>
            <a:spLocks noGrp="1"/>
          </p:cNvSpPr>
          <p:nvPr>
            <p:ph idx="1"/>
          </p:nvPr>
        </p:nvSpPr>
        <p:spPr>
          <a:xfrm>
            <a:off x="762000" y="1825625"/>
            <a:ext cx="10953750" cy="4351338"/>
          </a:xfrm>
        </p:spPr>
        <p:txBody>
          <a:bodyPr/>
          <a:lstStyle/>
          <a:p>
            <a:r>
              <a:rPr lang="tr-TR" dirty="0" smtClean="0"/>
              <a:t>Yükseköğretimin giderek küreselleşen akademik ruhuna uygun bir şekilde, öğrenciler ve öğretim elemanları dünyanın herhangi bir yerinde arzu ettiği üniversitede eğitim alma ya da verme fırsatını sunmak</a:t>
            </a:r>
          </a:p>
          <a:p>
            <a:r>
              <a:rPr lang="tr-TR" dirty="0" smtClean="0"/>
              <a:t>Herhangi bir bölge, alan, coğrafi sınırı yok </a:t>
            </a:r>
          </a:p>
          <a:p>
            <a:r>
              <a:rPr lang="tr-TR" dirty="0" smtClean="0"/>
              <a:t>Karşılıksız burs imkanı</a:t>
            </a:r>
          </a:p>
          <a:p>
            <a:r>
              <a:rPr lang="tr-TR" dirty="0" smtClean="0"/>
              <a:t>Katılımcılar önce ya da sonra diğer değişim programlarından da faydalanabilirler.</a:t>
            </a:r>
            <a:endParaRPr lang="tr-TR" dirty="0"/>
          </a:p>
        </p:txBody>
      </p:sp>
      <p:sp>
        <p:nvSpPr>
          <p:cNvPr id="6" name="Slayt Numarası Yer Tutucusu 5"/>
          <p:cNvSpPr>
            <a:spLocks noGrp="1"/>
          </p:cNvSpPr>
          <p:nvPr>
            <p:ph type="sldNum" sz="quarter" idx="12"/>
          </p:nvPr>
        </p:nvSpPr>
        <p:spPr/>
        <p:txBody>
          <a:bodyPr/>
          <a:lstStyle/>
          <a:p>
            <a:fld id="{10F14FAA-B20D-4D5F-8605-68121F3F0C27}" type="slidenum">
              <a:rPr lang="tr-TR" smtClean="0"/>
              <a:pPr/>
              <a:t>6</a:t>
            </a:fld>
            <a:endParaRPr lang="tr-T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2540" y="0"/>
            <a:ext cx="1839460" cy="1245131"/>
          </a:xfrm>
          <a:prstGeom prst="rect">
            <a:avLst/>
          </a:prstGeom>
        </p:spPr>
      </p:pic>
    </p:spTree>
    <p:extLst>
      <p:ext uri="{BB962C8B-B14F-4D97-AF65-F5344CB8AC3E}">
        <p14:creationId xmlns:p14="http://schemas.microsoft.com/office/powerpoint/2010/main" val="1132443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1"/>
          <p:cNvSpPr>
            <a:spLocks noGrp="1"/>
          </p:cNvSpPr>
          <p:nvPr>
            <p:ph type="title"/>
          </p:nvPr>
        </p:nvSpPr>
        <p:spPr>
          <a:xfrm>
            <a:off x="562775" y="297393"/>
            <a:ext cx="10515600" cy="1325563"/>
          </a:xfrm>
        </p:spPr>
        <p:txBody>
          <a:bodyPr>
            <a:normAutofit/>
          </a:bodyPr>
          <a:lstStyle/>
          <a:p>
            <a:r>
              <a:rPr lang="tr-TR" sz="4200" b="1" dirty="0" smtClean="0"/>
              <a:t>Programın Faydaları</a:t>
            </a:r>
            <a:endParaRPr lang="tr-TR" sz="4200" b="1" dirty="0"/>
          </a:p>
        </p:txBody>
      </p:sp>
      <p:sp>
        <p:nvSpPr>
          <p:cNvPr id="3" name="İçerik Yer Tutucusu 2"/>
          <p:cNvSpPr>
            <a:spLocks noGrp="1"/>
          </p:cNvSpPr>
          <p:nvPr>
            <p:ph idx="1"/>
          </p:nvPr>
        </p:nvSpPr>
        <p:spPr>
          <a:xfrm>
            <a:off x="723900" y="1562100"/>
            <a:ext cx="10668000" cy="4614863"/>
          </a:xfrm>
        </p:spPr>
        <p:txBody>
          <a:bodyPr>
            <a:normAutofit/>
          </a:bodyPr>
          <a:lstStyle/>
          <a:p>
            <a:r>
              <a:rPr lang="tr-TR" dirty="0" smtClean="0"/>
              <a:t>Farklı bir ülkede eğitim alma fırsatını yakalayan Mevlana öğrencileri; uluslararası alanda kendilerini ifade etmede çok yönlü, analitik ve karşılaştırmalı bakış açısına sahip olacaklardır. </a:t>
            </a:r>
          </a:p>
          <a:p>
            <a:r>
              <a:rPr lang="tr-TR" dirty="0" smtClean="0"/>
              <a:t>Program kapsamında yurt dışına gidecek bu öğrenciler, edinecekleri akademik deneyimin yanı sıra gittikleri ülkenin kültürlerini yerinde tanıma olanağı bulacaklardır. </a:t>
            </a:r>
          </a:p>
          <a:p>
            <a:r>
              <a:rPr lang="tr-TR" dirty="0" smtClean="0"/>
              <a:t>Yeni arkadaşlar edinen, yabancı dil seviyesini geliştiren bu öğrenciler; akademik hayatlarının bir bölümünü yurt dışında geçirerek edindikleri tecrübe sayesinde kariyer planlarına ulaşma süreçlerinde de önemli bir avantaj kazanacaklardır.</a:t>
            </a:r>
            <a:endParaRPr lang="tr-TR" dirty="0"/>
          </a:p>
        </p:txBody>
      </p:sp>
      <p:sp>
        <p:nvSpPr>
          <p:cNvPr id="6" name="Slayt Numarası Yer Tutucusu 5"/>
          <p:cNvSpPr>
            <a:spLocks noGrp="1"/>
          </p:cNvSpPr>
          <p:nvPr>
            <p:ph type="sldNum" sz="quarter" idx="12"/>
          </p:nvPr>
        </p:nvSpPr>
        <p:spPr/>
        <p:txBody>
          <a:bodyPr/>
          <a:lstStyle/>
          <a:p>
            <a:fld id="{10F14FAA-B20D-4D5F-8605-68121F3F0C27}" type="slidenum">
              <a:rPr lang="tr-TR" smtClean="0"/>
              <a:pPr/>
              <a:t>7</a:t>
            </a:fld>
            <a:endParaRPr lang="tr-T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7699" y="0"/>
            <a:ext cx="1744301" cy="1168290"/>
          </a:xfrm>
          <a:prstGeom prst="rect">
            <a:avLst/>
          </a:prstGeom>
        </p:spPr>
      </p:pic>
    </p:spTree>
    <p:extLst>
      <p:ext uri="{BB962C8B-B14F-4D97-AF65-F5344CB8AC3E}">
        <p14:creationId xmlns:p14="http://schemas.microsoft.com/office/powerpoint/2010/main" val="1132443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1"/>
          <p:cNvSpPr>
            <a:spLocks noGrp="1"/>
          </p:cNvSpPr>
          <p:nvPr>
            <p:ph type="title"/>
          </p:nvPr>
        </p:nvSpPr>
        <p:spPr>
          <a:xfrm>
            <a:off x="562775" y="297393"/>
            <a:ext cx="10515600" cy="1325563"/>
          </a:xfrm>
        </p:spPr>
        <p:txBody>
          <a:bodyPr>
            <a:normAutofit/>
          </a:bodyPr>
          <a:lstStyle/>
          <a:p>
            <a:r>
              <a:rPr lang="tr-TR" sz="4200" b="1" dirty="0" smtClean="0"/>
              <a:t>Programın Faydaları</a:t>
            </a:r>
            <a:endParaRPr lang="tr-TR" sz="4200" b="1" dirty="0"/>
          </a:p>
        </p:txBody>
      </p:sp>
      <p:sp>
        <p:nvSpPr>
          <p:cNvPr id="3" name="İçerik Yer Tutucusu 2"/>
          <p:cNvSpPr>
            <a:spLocks noGrp="1"/>
          </p:cNvSpPr>
          <p:nvPr>
            <p:ph idx="1"/>
          </p:nvPr>
        </p:nvSpPr>
        <p:spPr>
          <a:xfrm>
            <a:off x="723900" y="1562100"/>
            <a:ext cx="10629900" cy="4614863"/>
          </a:xfrm>
        </p:spPr>
        <p:txBody>
          <a:bodyPr>
            <a:normAutofit/>
          </a:bodyPr>
          <a:lstStyle/>
          <a:p>
            <a:r>
              <a:rPr lang="tr-TR" dirty="0" smtClean="0"/>
              <a:t>Yurtdışına gidecek öğretim elemanları ise yurt dışında ders vermenin yanı sıra, farklı akademik bakış açıları kazanarak çalışmalar yapma ayrıcalığını yakalayacaktır. </a:t>
            </a:r>
          </a:p>
          <a:p>
            <a:r>
              <a:rPr lang="tr-TR" dirty="0" smtClean="0"/>
              <a:t>Akademik işbirliğini ülkelerine döndükten sonra da devam ettirerek çeşitli konferans, proje ve seminerlerle karşılıklı etkileşimin devam etmesini sağlayacaklardır.</a:t>
            </a:r>
            <a:endParaRPr lang="tr-TR" dirty="0"/>
          </a:p>
        </p:txBody>
      </p:sp>
      <p:sp>
        <p:nvSpPr>
          <p:cNvPr id="6" name="Slayt Numarası Yer Tutucusu 5"/>
          <p:cNvSpPr>
            <a:spLocks noGrp="1"/>
          </p:cNvSpPr>
          <p:nvPr>
            <p:ph type="sldNum" sz="quarter" idx="12"/>
          </p:nvPr>
        </p:nvSpPr>
        <p:spPr/>
        <p:txBody>
          <a:bodyPr/>
          <a:lstStyle/>
          <a:p>
            <a:fld id="{10F14FAA-B20D-4D5F-8605-68121F3F0C27}" type="slidenum">
              <a:rPr lang="tr-TR" smtClean="0"/>
              <a:pPr/>
              <a:t>8</a:t>
            </a:fld>
            <a:endParaRPr lang="tr-T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9593" y="-5713"/>
            <a:ext cx="1762408" cy="1168290"/>
          </a:xfrm>
          <a:prstGeom prst="rect">
            <a:avLst/>
          </a:prstGeom>
        </p:spPr>
      </p:pic>
    </p:spTree>
    <p:extLst>
      <p:ext uri="{BB962C8B-B14F-4D97-AF65-F5344CB8AC3E}">
        <p14:creationId xmlns:p14="http://schemas.microsoft.com/office/powerpoint/2010/main" val="1132443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0100" y="269875"/>
            <a:ext cx="10515600" cy="1006475"/>
          </a:xfrm>
        </p:spPr>
        <p:txBody>
          <a:bodyPr/>
          <a:lstStyle/>
          <a:p>
            <a:r>
              <a:rPr lang="tr-TR" b="1" dirty="0" smtClean="0"/>
              <a:t>Başvuru Şartları</a:t>
            </a:r>
            <a:endParaRPr lang="tr-TR" b="1" dirty="0"/>
          </a:p>
        </p:txBody>
      </p:sp>
      <p:sp>
        <p:nvSpPr>
          <p:cNvPr id="3" name="İçerik Yer Tutucusu 2"/>
          <p:cNvSpPr>
            <a:spLocks noGrp="1"/>
          </p:cNvSpPr>
          <p:nvPr>
            <p:ph idx="1"/>
          </p:nvPr>
        </p:nvSpPr>
        <p:spPr>
          <a:xfrm>
            <a:off x="571500" y="1390651"/>
            <a:ext cx="11068050" cy="4572000"/>
          </a:xfrm>
        </p:spPr>
        <p:txBody>
          <a:bodyPr>
            <a:normAutofit fontScale="92500" lnSpcReduction="10000"/>
          </a:bodyPr>
          <a:lstStyle/>
          <a:p>
            <a:pPr>
              <a:buNone/>
            </a:pPr>
            <a:r>
              <a:rPr lang="tr-TR" dirty="0" smtClean="0"/>
              <a:t>Öğrencinin;</a:t>
            </a:r>
          </a:p>
          <a:p>
            <a:r>
              <a:rPr lang="tr-TR" dirty="0" smtClean="0"/>
              <a:t>Örgün eğitim verilen yükseköğretim programlarında kayıtlı ön lisans, lisans, yüksek lisans veya doktora öğrencisi olması,</a:t>
            </a:r>
          </a:p>
          <a:p>
            <a:r>
              <a:rPr lang="tr-TR" dirty="0" smtClean="0"/>
              <a:t>Ön lisans ve lisans öğrencilerinin genel akademik not ortalamasının 4,00 (dört) üzerinden en az 2,50 (iki buçuk) olması,</a:t>
            </a:r>
          </a:p>
          <a:p>
            <a:r>
              <a:rPr lang="tr-TR" dirty="0" smtClean="0"/>
              <a:t>Yüksek lisans ve doktora öğrencilerinin genel akademik not ortalamasının 4,00 (dört) üzerinden en az 3,00 (üç) olması,</a:t>
            </a:r>
          </a:p>
          <a:p>
            <a:pPr algn="ctr">
              <a:buNone/>
            </a:pPr>
            <a:r>
              <a:rPr lang="tr-TR" b="1" dirty="0" smtClean="0">
                <a:solidFill>
                  <a:srgbClr val="C00000"/>
                </a:solidFill>
              </a:rPr>
              <a:t>% 50 dil puanı + % 50 Not Ortalaması</a:t>
            </a:r>
          </a:p>
          <a:p>
            <a:pPr algn="ctr">
              <a:buNone/>
            </a:pPr>
            <a:r>
              <a:rPr lang="tr-TR" dirty="0" smtClean="0"/>
              <a:t/>
            </a:r>
            <a:br>
              <a:rPr lang="tr-TR" dirty="0" smtClean="0"/>
            </a:br>
            <a:r>
              <a:rPr lang="tr-TR" sz="2600" b="1" dirty="0" smtClean="0">
                <a:solidFill>
                  <a:srgbClr val="002060"/>
                </a:solidFill>
              </a:rPr>
              <a:t>Ön lisans ve lisans programlarının hazırlık ve birinci sınıfında okuyan öğrenciler ile hazırlık ve bilimsel hazırlık dönemlerinde bulunan yüksek lisans ve doktora öğrencileri, esas eğitime başladıkları ilk yarıyıl için bu programdan faydalanamazlar.</a:t>
            </a:r>
          </a:p>
        </p:txBody>
      </p:sp>
      <p:sp>
        <p:nvSpPr>
          <p:cNvPr id="6" name="Slayt Numarası Yer Tutucusu 5"/>
          <p:cNvSpPr>
            <a:spLocks noGrp="1"/>
          </p:cNvSpPr>
          <p:nvPr>
            <p:ph type="sldNum" sz="quarter" idx="12"/>
          </p:nvPr>
        </p:nvSpPr>
        <p:spPr/>
        <p:txBody>
          <a:bodyPr/>
          <a:lstStyle/>
          <a:p>
            <a:fld id="{10F14FAA-B20D-4D5F-8605-68121F3F0C27}" type="slidenum">
              <a:rPr lang="tr-TR" smtClean="0"/>
              <a:pPr/>
              <a:t>9</a:t>
            </a:fld>
            <a:endParaRPr lang="tr-T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2540" y="0"/>
            <a:ext cx="1839460" cy="1190367"/>
          </a:xfrm>
          <a:prstGeom prst="rect">
            <a:avLst/>
          </a:prstGeom>
        </p:spPr>
      </p:pic>
    </p:spTree>
    <p:extLst>
      <p:ext uri="{BB962C8B-B14F-4D97-AF65-F5344CB8AC3E}">
        <p14:creationId xmlns:p14="http://schemas.microsoft.com/office/powerpoint/2010/main" val="4063113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427</TotalTime>
  <Words>703</Words>
  <Application>Microsoft Office PowerPoint</Application>
  <PresentationFormat>Geniş ekran</PresentationFormat>
  <Paragraphs>77</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Century Gothic</vt:lpstr>
      <vt:lpstr>Wingdings</vt:lpstr>
      <vt:lpstr>Wingdings 3</vt:lpstr>
      <vt:lpstr>İyon</vt:lpstr>
      <vt:lpstr>MEVLANA DEĞİŞİM PROGRAMI BİLGİLENDİRME TOPLANTISI</vt:lpstr>
      <vt:lpstr>MEVLANA DEĞİŞİM PROGRAMI</vt:lpstr>
      <vt:lpstr>PowerPoint Sunusu</vt:lpstr>
      <vt:lpstr>Kimler Katılabilir?</vt:lpstr>
      <vt:lpstr>Programın Amaçları</vt:lpstr>
      <vt:lpstr>Diğer Programlardan Farkı???</vt:lpstr>
      <vt:lpstr>Programın Faydaları</vt:lpstr>
      <vt:lpstr>Programın Faydaları</vt:lpstr>
      <vt:lpstr>Başvuru Şartları</vt:lpstr>
      <vt:lpstr>Öğrenci İle İlgili Hususlar -1</vt:lpstr>
      <vt:lpstr>Öğrenci İle İlgili Hususlar -2</vt:lpstr>
      <vt:lpstr>Öğrenci İle İlgili Hususlar -3</vt:lpstr>
      <vt:lpstr>Öğrenci İle İlgili Hususlar -4</vt:lpstr>
      <vt:lpstr>Öğrenciler İçin Gerekli Belgeler</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Asus</cp:lastModifiedBy>
  <cp:revision>52</cp:revision>
  <dcterms:created xsi:type="dcterms:W3CDTF">2015-12-15T08:34:39Z</dcterms:created>
  <dcterms:modified xsi:type="dcterms:W3CDTF">2019-09-19T07:22:12Z</dcterms:modified>
</cp:coreProperties>
</file>